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embeddedFontLst>
    <p:embeddedFont>
      <p:font typeface="Nunito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C525F596-220C-40B4-96B6-8AF13351CDE2}">
  <a:tblStyle styleId="{C525F596-220C-40B4-96B6-8AF13351CDE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Nunito-bold.fntdata"/><Relationship Id="rId25" Type="http://schemas.openxmlformats.org/officeDocument/2006/relationships/font" Target="fonts/Nunito-regular.fntdata"/><Relationship Id="rId28" Type="http://schemas.openxmlformats.org/officeDocument/2006/relationships/font" Target="fonts/Nunito-boldItalic.fntdata"/><Relationship Id="rId27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Tzofi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Tzofi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Tzofi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Shape 1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Tzofi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Charlie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Charlie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Charlie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Charlie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Shape 2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Tzofi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Shape 23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Logan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Jacob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Brian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Brian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Jacob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Logan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Logan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Brian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Shape 14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Shape 15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Shape 18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Shape 19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Shape 2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Shape 2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Shape 26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Shape 27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Shape 30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Shape 3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Shape 34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Shape 35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Shape 1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Shape 11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Shape 115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Shape 11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Shape 119"/>
          <p:cNvSpPr txBox="1"/>
          <p:nvPr>
            <p:ph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Shape 39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Shape 4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Shape 4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Shape 44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Shape 47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Shape 52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Shape 80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Shape 81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Shape 8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Shape 85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Shape 8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Shape 89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Shape 9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Shape 93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Shape 100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Shape 101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Shape 10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Shape 10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1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2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ctrTitle"/>
          </p:nvPr>
        </p:nvSpPr>
        <p:spPr>
          <a:xfrm>
            <a:off x="1858703" y="100958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Split-It</a:t>
            </a:r>
            <a:endParaRPr/>
          </a:p>
        </p:txBody>
      </p:sp>
      <p:sp>
        <p:nvSpPr>
          <p:cNvPr id="129" name="Shape 129"/>
          <p:cNvSpPr txBox="1"/>
          <p:nvPr>
            <p:ph idx="1" type="subTitle"/>
          </p:nvPr>
        </p:nvSpPr>
        <p:spPr>
          <a:xfrm>
            <a:off x="1278950" y="3406075"/>
            <a:ext cx="65208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Team: </a:t>
            </a:r>
            <a:r>
              <a:rPr lang="en"/>
              <a:t>Brian Sokol, Logan Skinner, Jacob Tucker, Hanlin Ye, Tzofi Klinghoffer</a:t>
            </a:r>
            <a:endParaRPr/>
          </a:p>
        </p:txBody>
      </p:sp>
      <p:pic>
        <p:nvPicPr>
          <p:cNvPr id="130" name="Shape 1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62403" y="1438275"/>
            <a:ext cx="1619197" cy="16191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x="376425" y="3768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Diagrams:</a:t>
            </a:r>
            <a:endParaRPr/>
          </a:p>
        </p:txBody>
      </p:sp>
      <p:pic>
        <p:nvPicPr>
          <p:cNvPr id="184" name="Shape 1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3374" y="227125"/>
            <a:ext cx="4447075" cy="4689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x="376425" y="3768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Diagrams:</a:t>
            </a:r>
            <a:endParaRPr/>
          </a:p>
        </p:txBody>
      </p:sp>
      <p:pic>
        <p:nvPicPr>
          <p:cNvPr id="190" name="Shape 1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8725" y="211975"/>
            <a:ext cx="4382825" cy="471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x="376425" y="3768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Diagrams:</a:t>
            </a:r>
            <a:endParaRPr/>
          </a:p>
        </p:txBody>
      </p:sp>
      <p:pic>
        <p:nvPicPr>
          <p:cNvPr id="196" name="Shape 1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1950" y="229713"/>
            <a:ext cx="4169826" cy="4684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>
            <p:ph type="title"/>
          </p:nvPr>
        </p:nvSpPr>
        <p:spPr>
          <a:xfrm>
            <a:off x="376425" y="3768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Diagrams:</a:t>
            </a:r>
            <a:endParaRPr/>
          </a:p>
        </p:txBody>
      </p:sp>
      <p:pic>
        <p:nvPicPr>
          <p:cNvPr id="202" name="Shape 2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22025" y="233150"/>
            <a:ext cx="3486949" cy="467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type="title"/>
          </p:nvPr>
        </p:nvSpPr>
        <p:spPr>
          <a:xfrm>
            <a:off x="376425" y="3768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Diagrams:</a:t>
            </a:r>
            <a:endParaRPr/>
          </a:p>
        </p:txBody>
      </p:sp>
      <p:pic>
        <p:nvPicPr>
          <p:cNvPr id="208" name="Shape 2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1500" y="215500"/>
            <a:ext cx="3496550" cy="471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type="title"/>
          </p:nvPr>
        </p:nvSpPr>
        <p:spPr>
          <a:xfrm>
            <a:off x="376425" y="3768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Diagrams:</a:t>
            </a:r>
            <a:endParaRPr/>
          </a:p>
        </p:txBody>
      </p:sp>
      <p:pic>
        <p:nvPicPr>
          <p:cNvPr id="214" name="Shape 214"/>
          <p:cNvPicPr preferRelativeResize="0"/>
          <p:nvPr/>
        </p:nvPicPr>
        <p:blipFill rotWithShape="1">
          <a:blip r:embed="rId3">
            <a:alphaModFix/>
          </a:blip>
          <a:srcRect b="14559" l="0" r="0" t="0"/>
          <a:stretch/>
        </p:blipFill>
        <p:spPr>
          <a:xfrm>
            <a:off x="4023400" y="226100"/>
            <a:ext cx="3705975" cy="4693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/>
          <p:nvPr>
            <p:ph type="title"/>
          </p:nvPr>
        </p:nvSpPr>
        <p:spPr>
          <a:xfrm>
            <a:off x="376425" y="3768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Diagrams:</a:t>
            </a:r>
            <a:endParaRPr/>
          </a:p>
        </p:txBody>
      </p:sp>
      <p:pic>
        <p:nvPicPr>
          <p:cNvPr id="220" name="Shape 220"/>
          <p:cNvPicPr preferRelativeResize="0"/>
          <p:nvPr/>
        </p:nvPicPr>
        <p:blipFill rotWithShape="1">
          <a:blip r:embed="rId3">
            <a:alphaModFix/>
          </a:blip>
          <a:srcRect b="21758" l="0" r="0" t="0"/>
          <a:stretch/>
        </p:blipFill>
        <p:spPr>
          <a:xfrm>
            <a:off x="4003725" y="226100"/>
            <a:ext cx="3607076" cy="4687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Features</a:t>
            </a:r>
            <a:endParaRPr/>
          </a:p>
        </p:txBody>
      </p:sp>
      <p:graphicFrame>
        <p:nvGraphicFramePr>
          <p:cNvPr id="226" name="Shape 226"/>
          <p:cNvGraphicFramePr/>
          <p:nvPr/>
        </p:nvGraphicFramePr>
        <p:xfrm>
          <a:off x="952500" y="1502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{C525F596-220C-40B4-96B6-8AF13351CDE2}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Required</a:t>
                      </a:r>
                      <a:endParaRPr/>
                    </a:p>
                  </a:txBody>
                  <a:tcPr marT="91425" marB="91425" marR="91425" marL="91425"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Possible</a:t>
                      </a:r>
                      <a:endParaRPr/>
                    </a:p>
                  </a:txBody>
                  <a:tcPr marT="91425" marB="91425" marR="91425" marL="91425"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Future Work</a:t>
                      </a:r>
                      <a:endParaRPr/>
                    </a:p>
                  </a:txBody>
                  <a:tcPr marT="91425" marB="91425" marR="91425" marL="91425"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Capture image of receipt</a:t>
                      </a:r>
                      <a:endParaRPr/>
                    </a:p>
                  </a:txBody>
                  <a:tcPr marT="91425" marB="91425" marR="91425" marL="91425"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Parse text data for necessary information</a:t>
                      </a:r>
                      <a:endParaRPr/>
                    </a:p>
                  </a:txBody>
                  <a:tcPr marT="91425" marB="91425" marR="91425" marL="91425"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Payment via Venmo</a:t>
                      </a:r>
                      <a:endParaRPr/>
                    </a:p>
                  </a:txBody>
                  <a:tcPr marT="91425" marB="91425" marR="91425" marL="91425"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Convert image to text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Manage consumers and groups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Perform calculations to split prices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Account management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Account creation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Add/change items and prices manually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Potential Risks</a:t>
            </a:r>
            <a:endParaRPr/>
          </a:p>
        </p:txBody>
      </p:sp>
      <p:sp>
        <p:nvSpPr>
          <p:cNvPr id="232" name="Shape 232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BlinkReceipt API doesn’t work how we assume it will.</a:t>
            </a:r>
            <a:endParaRPr/>
          </a:p>
          <a:p>
            <a: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Backend integration and </a:t>
            </a:r>
            <a:r>
              <a:rPr lang="en"/>
              <a:t>synchronization</a:t>
            </a:r>
            <a:r>
              <a:rPr lang="en"/>
              <a:t> across multiple devices and accounts.</a:t>
            </a:r>
            <a:endParaRPr/>
          </a:p>
          <a:p>
            <a: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Time crunch with only about a month to code the app.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238" name="Shape 23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Currently on track, but need to experiment more with the BlinkReceipt API.</a:t>
            </a:r>
            <a:endParaRPr/>
          </a:p>
          <a:p>
            <a: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Need to make UI decisions.</a:t>
            </a:r>
            <a:endParaRPr/>
          </a:p>
          <a:p>
            <a: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Next Step: Get remaining documentation done as soon as possible, and then start actual implementation.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Definition</a:t>
            </a:r>
            <a:endParaRPr/>
          </a:p>
        </p:txBody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It can be a real hassle to split costs with friends, roommates, business partners, etc. for things like food expenses, travel expenses, etc.  Thus Split-It will simplify the task of determining who owes who what by keeping track of it for you; all you need is your receipts and our app will do the work for you!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Scope</a:t>
            </a:r>
            <a:endParaRPr/>
          </a:p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Support 80% of retail stores</a:t>
            </a:r>
            <a:endParaRPr/>
          </a:p>
          <a:p>
            <a: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Process receipts using OCR (specifically BlinkReceipt)</a:t>
            </a:r>
            <a:endParaRPr/>
          </a:p>
          <a:p>
            <a: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Use Twillo and OAuth for user </a:t>
            </a:r>
            <a:r>
              <a:rPr lang="en"/>
              <a:t>verification</a:t>
            </a:r>
            <a:endParaRPr/>
          </a:p>
          <a:p>
            <a: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Utilize Azure for our backend implementation</a:t>
            </a:r>
            <a:endParaRPr/>
          </a:p>
          <a:p>
            <a: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Maintain state between multiple devices and properly handle concurrency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Description</a:t>
            </a:r>
            <a:endParaRPr/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Read receipt data via OCR</a:t>
            </a:r>
            <a:endParaRPr/>
          </a:p>
          <a:p>
            <a: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Process the data and allow the user to assign items to individuals in a group</a:t>
            </a:r>
            <a:endParaRPr/>
          </a:p>
          <a:p>
            <a: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Perform calculations on how much each person in a group owes or is owed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819150" y="845600"/>
            <a:ext cx="22824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Case Diagram</a:t>
            </a:r>
            <a:endParaRPr/>
          </a:p>
        </p:txBody>
      </p:sp>
      <p:pic>
        <p:nvPicPr>
          <p:cNvPr id="154" name="Shape 1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41025" y="208650"/>
            <a:ext cx="5599524" cy="472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Shape 1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22000" y="224412"/>
            <a:ext cx="6295950" cy="4694674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Shape 160"/>
          <p:cNvSpPr txBox="1"/>
          <p:nvPr>
            <p:ph type="title"/>
          </p:nvPr>
        </p:nvSpPr>
        <p:spPr>
          <a:xfrm>
            <a:off x="339600" y="702350"/>
            <a:ext cx="22824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</a:t>
            </a:r>
            <a:r>
              <a:rPr lang="en"/>
              <a:t> Diagram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x="376425" y="3768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Diagrams:</a:t>
            </a:r>
            <a:endParaRPr/>
          </a:p>
        </p:txBody>
      </p:sp>
      <p:pic>
        <p:nvPicPr>
          <p:cNvPr id="166" name="Shape 166"/>
          <p:cNvPicPr preferRelativeResize="0"/>
          <p:nvPr/>
        </p:nvPicPr>
        <p:blipFill rotWithShape="1">
          <a:blip r:embed="rId3">
            <a:alphaModFix/>
          </a:blip>
          <a:srcRect b="18133" l="0" r="0" t="0"/>
          <a:stretch/>
        </p:blipFill>
        <p:spPr>
          <a:xfrm>
            <a:off x="3753400" y="218663"/>
            <a:ext cx="4357500" cy="4706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type="title"/>
          </p:nvPr>
        </p:nvSpPr>
        <p:spPr>
          <a:xfrm>
            <a:off x="376425" y="3768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Diagrams:</a:t>
            </a:r>
            <a:endParaRPr/>
          </a:p>
        </p:txBody>
      </p:sp>
      <p:pic>
        <p:nvPicPr>
          <p:cNvPr id="172" name="Shape 172"/>
          <p:cNvPicPr preferRelativeResize="0"/>
          <p:nvPr/>
        </p:nvPicPr>
        <p:blipFill rotWithShape="1">
          <a:blip r:embed="rId3">
            <a:alphaModFix/>
          </a:blip>
          <a:srcRect b="24448" l="0" r="0" t="0"/>
          <a:stretch/>
        </p:blipFill>
        <p:spPr>
          <a:xfrm>
            <a:off x="3758650" y="204900"/>
            <a:ext cx="4714100" cy="4702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type="title"/>
          </p:nvPr>
        </p:nvSpPr>
        <p:spPr>
          <a:xfrm>
            <a:off x="376425" y="3768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Diagrams:</a:t>
            </a:r>
            <a:endParaRPr/>
          </a:p>
        </p:txBody>
      </p:sp>
      <p:pic>
        <p:nvPicPr>
          <p:cNvPr id="178" name="Shape 178"/>
          <p:cNvPicPr preferRelativeResize="0"/>
          <p:nvPr/>
        </p:nvPicPr>
        <p:blipFill rotWithShape="1">
          <a:blip r:embed="rId3">
            <a:alphaModFix/>
          </a:blip>
          <a:srcRect b="16756" l="0" r="0" t="0"/>
          <a:stretch/>
        </p:blipFill>
        <p:spPr>
          <a:xfrm>
            <a:off x="3859075" y="204875"/>
            <a:ext cx="4281599" cy="4706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